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3" r:id="rId6"/>
    <p:sldId id="274" r:id="rId7"/>
    <p:sldId id="265" r:id="rId8"/>
    <p:sldId id="261" r:id="rId9"/>
    <p:sldId id="272" r:id="rId10"/>
    <p:sldId id="271" r:id="rId11"/>
    <p:sldId id="270" r:id="rId12"/>
    <p:sldId id="264" r:id="rId13"/>
  </p:sldIdLst>
  <p:sldSz cx="18288000" cy="10287000"/>
  <p:notesSz cx="6858000" cy="9144000"/>
  <p:embeddedFontLst>
    <p:embeddedFont>
      <p:font typeface="Inter" panose="020B0604020202020204" charset="0"/>
      <p:regular r:id="rId15"/>
      <p:bold r:id="rId16"/>
    </p:embeddedFont>
    <p:embeddedFont>
      <p:font typeface="Inter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CC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447" autoAdjust="0"/>
  </p:normalViewPr>
  <p:slideViewPr>
    <p:cSldViewPr>
      <p:cViewPr varScale="1">
        <p:scale>
          <a:sx n="39" d="100"/>
          <a:sy n="39" d="100"/>
        </p:scale>
        <p:origin x="9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8883EB-2CB1-4C3C-92C0-EA78E051409F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90D16A-50C5-4F86-B569-71717E25C400}">
      <dgm:prSet phldrT="[Text]"/>
      <dgm:spPr/>
      <dgm:t>
        <a:bodyPr/>
        <a:lstStyle/>
        <a:p>
          <a:r>
            <a:rPr lang="en-US" b="1" dirty="0">
              <a:solidFill>
                <a:srgbClr val="33CC33"/>
              </a:solidFill>
            </a:rPr>
            <a:t>Current stage</a:t>
          </a:r>
        </a:p>
      </dgm:t>
    </dgm:pt>
    <dgm:pt modelId="{242E8A11-3548-4F1C-807F-72547F0A8DC8}" type="parTrans" cxnId="{C009F8DA-9488-425C-AF2E-BBAC012B8015}">
      <dgm:prSet/>
      <dgm:spPr/>
      <dgm:t>
        <a:bodyPr/>
        <a:lstStyle/>
        <a:p>
          <a:endParaRPr lang="en-US"/>
        </a:p>
      </dgm:t>
    </dgm:pt>
    <dgm:pt modelId="{26E64AA7-E43B-4FAF-8AAB-F5FD9BF88FDB}" type="sibTrans" cxnId="{C009F8DA-9488-425C-AF2E-BBAC012B8015}">
      <dgm:prSet/>
      <dgm:spPr/>
      <dgm:t>
        <a:bodyPr/>
        <a:lstStyle/>
        <a:p>
          <a:endParaRPr lang="en-US"/>
        </a:p>
      </dgm:t>
    </dgm:pt>
    <dgm:pt modelId="{A8040ECF-6ABD-4417-88A4-897740D41AE0}">
      <dgm:prSet phldrT="[Text]" custT="1"/>
      <dgm:spPr/>
      <dgm:t>
        <a:bodyPr/>
        <a:lstStyle/>
        <a:p>
          <a:endParaRPr lang="en-US" sz="280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  <a:p>
          <a:r>
            <a:rPr lang="en-US" sz="2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We are on the MVP stage, with a working prototype that recycles PET plastic into 3D printing filament, and beta users providing valuable feedback.</a:t>
          </a:r>
          <a:endParaRPr lang="en-US" sz="2800" dirty="0"/>
        </a:p>
      </dgm:t>
    </dgm:pt>
    <dgm:pt modelId="{F63B3A3F-7AD3-4865-A7C8-307DB6386CBC}" type="parTrans" cxnId="{1B65A786-F89C-4F6A-87CC-FA58111F28FD}">
      <dgm:prSet/>
      <dgm:spPr/>
      <dgm:t>
        <a:bodyPr/>
        <a:lstStyle/>
        <a:p>
          <a:endParaRPr lang="en-US"/>
        </a:p>
      </dgm:t>
    </dgm:pt>
    <dgm:pt modelId="{30B1E35D-F1E4-4835-9EBF-8FC9D9A93E88}" type="sibTrans" cxnId="{1B65A786-F89C-4F6A-87CC-FA58111F28FD}">
      <dgm:prSet/>
      <dgm:spPr/>
      <dgm:t>
        <a:bodyPr/>
        <a:lstStyle/>
        <a:p>
          <a:endParaRPr lang="en-US"/>
        </a:p>
      </dgm:t>
    </dgm:pt>
    <dgm:pt modelId="{33F0E1EA-3092-41D2-AFB5-468CA06B478F}">
      <dgm:prSet phldrT="[Text]"/>
      <dgm:spPr/>
      <dgm:t>
        <a:bodyPr/>
        <a:lstStyle/>
        <a:p>
          <a:r>
            <a:rPr lang="en-US" b="1" dirty="0">
              <a:solidFill>
                <a:srgbClr val="33CC33"/>
              </a:solidFill>
            </a:rPr>
            <a:t>Customer base</a:t>
          </a:r>
        </a:p>
      </dgm:t>
    </dgm:pt>
    <dgm:pt modelId="{4A6F64AF-F719-4571-A6F5-050C230B2068}" type="parTrans" cxnId="{4AB31686-B5A4-43FA-9610-ABC1E0E28730}">
      <dgm:prSet/>
      <dgm:spPr/>
      <dgm:t>
        <a:bodyPr/>
        <a:lstStyle/>
        <a:p>
          <a:endParaRPr lang="en-US"/>
        </a:p>
      </dgm:t>
    </dgm:pt>
    <dgm:pt modelId="{E2BE9893-7B70-4819-9812-D561E29ECC60}" type="sibTrans" cxnId="{4AB31686-B5A4-43FA-9610-ABC1E0E28730}">
      <dgm:prSet/>
      <dgm:spPr/>
      <dgm:t>
        <a:bodyPr/>
        <a:lstStyle/>
        <a:p>
          <a:endParaRPr lang="en-US"/>
        </a:p>
      </dgm:t>
    </dgm:pt>
    <dgm:pt modelId="{C57AE63E-D700-4E7E-9932-FAEBFD6339FA}">
      <dgm:prSet phldrT="[Text]" custT="1"/>
      <dgm:spPr/>
      <dgm:t>
        <a:bodyPr/>
        <a:lstStyle/>
        <a:p>
          <a:endParaRPr lang="en-US" sz="280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  <a:p>
          <a:r>
            <a:rPr lang="en-US" sz="2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The product is currently being used by </a:t>
          </a:r>
          <a:r>
            <a:rPr lang="en-US" sz="2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small businesses</a:t>
          </a:r>
          <a:r>
            <a:rPr lang="en-US" sz="2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 and </a:t>
          </a:r>
          <a:r>
            <a:rPr lang="en-US" sz="2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individuals</a:t>
          </a:r>
          <a:r>
            <a:rPr lang="en-US" sz="2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. Our early traction includes generating revenue from these initial users validating our business model.</a:t>
          </a:r>
          <a:endParaRPr lang="en-US" sz="2800" dirty="0">
            <a:latin typeface="Inter" panose="020B0604020202020204" charset="0"/>
            <a:ea typeface="Inter" panose="020B0604020202020204" charset="0"/>
          </a:endParaRPr>
        </a:p>
      </dgm:t>
    </dgm:pt>
    <dgm:pt modelId="{4C46DF08-C029-4A55-9148-B7E495820CEA}" type="parTrans" cxnId="{5B86449E-B0A0-469C-AB98-8CAC69C4F04E}">
      <dgm:prSet/>
      <dgm:spPr/>
      <dgm:t>
        <a:bodyPr/>
        <a:lstStyle/>
        <a:p>
          <a:endParaRPr lang="en-US"/>
        </a:p>
      </dgm:t>
    </dgm:pt>
    <dgm:pt modelId="{C2E3541F-C3F7-454E-8F83-7644BBD72925}" type="sibTrans" cxnId="{5B86449E-B0A0-469C-AB98-8CAC69C4F04E}">
      <dgm:prSet/>
      <dgm:spPr/>
      <dgm:t>
        <a:bodyPr/>
        <a:lstStyle/>
        <a:p>
          <a:endParaRPr lang="en-US"/>
        </a:p>
      </dgm:t>
    </dgm:pt>
    <dgm:pt modelId="{C2D272F7-8345-48B3-91F0-46D88F03C4F1}">
      <dgm:prSet phldrT="[Text]"/>
      <dgm:spPr/>
      <dgm:t>
        <a:bodyPr/>
        <a:lstStyle/>
        <a:p>
          <a:pPr algn="ctr"/>
          <a:r>
            <a:rPr lang="en-US" b="1" dirty="0">
              <a:solidFill>
                <a:srgbClr val="33CC33"/>
              </a:solidFill>
            </a:rPr>
            <a:t>Growth potential</a:t>
          </a:r>
        </a:p>
      </dgm:t>
    </dgm:pt>
    <dgm:pt modelId="{CF4A8D18-ABFC-4CEE-9A7F-4568EB92C04F}" type="parTrans" cxnId="{9331DBE8-83B2-497D-A951-5AE81AFA9EED}">
      <dgm:prSet/>
      <dgm:spPr/>
      <dgm:t>
        <a:bodyPr/>
        <a:lstStyle/>
        <a:p>
          <a:endParaRPr lang="en-US"/>
        </a:p>
      </dgm:t>
    </dgm:pt>
    <dgm:pt modelId="{9E4AAC7C-A42C-47A2-88D9-57BB6ED7D747}" type="sibTrans" cxnId="{9331DBE8-83B2-497D-A951-5AE81AFA9EED}">
      <dgm:prSet/>
      <dgm:spPr/>
      <dgm:t>
        <a:bodyPr/>
        <a:lstStyle/>
        <a:p>
          <a:endParaRPr lang="en-US"/>
        </a:p>
      </dgm:t>
    </dgm:pt>
    <dgm:pt modelId="{A4BBDD24-7CB0-4187-9CEA-F708B1E1A684}">
      <dgm:prSet phldrT="[Text]" custT="1"/>
      <dgm:spPr/>
      <dgm:t>
        <a:bodyPr/>
        <a:lstStyle/>
        <a:p>
          <a:endParaRPr lang="en-US" sz="310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  <a:p>
          <a:r>
            <a:rPr lang="en-US" sz="2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We’ve raised FRW 1.7 million from early users and supporters, showing strong market interest, with significant expansion potential as demand for 3D printing materials grows.</a:t>
          </a:r>
          <a:endParaRPr lang="en-US" sz="2800" dirty="0"/>
        </a:p>
      </dgm:t>
    </dgm:pt>
    <dgm:pt modelId="{6D7F1318-899E-4936-A663-4760A4B346FE}" type="parTrans" cxnId="{336D7E3B-ABC6-4DBD-A33A-FE7B672087AC}">
      <dgm:prSet/>
      <dgm:spPr/>
      <dgm:t>
        <a:bodyPr/>
        <a:lstStyle/>
        <a:p>
          <a:endParaRPr lang="en-US"/>
        </a:p>
      </dgm:t>
    </dgm:pt>
    <dgm:pt modelId="{6A84B80F-53B8-4D4E-B037-C65D192ADF91}" type="sibTrans" cxnId="{336D7E3B-ABC6-4DBD-A33A-FE7B672087AC}">
      <dgm:prSet/>
      <dgm:spPr/>
      <dgm:t>
        <a:bodyPr/>
        <a:lstStyle/>
        <a:p>
          <a:endParaRPr lang="en-US"/>
        </a:p>
      </dgm:t>
    </dgm:pt>
    <dgm:pt modelId="{D62A2A74-D8F7-4DF1-BF16-CDA572D22DF3}" type="pres">
      <dgm:prSet presAssocID="{3B8883EB-2CB1-4C3C-92C0-EA78E051409F}" presName="Name0" presStyleCnt="0">
        <dgm:presLayoutVars>
          <dgm:dir/>
          <dgm:animLvl val="lvl"/>
          <dgm:resizeHandles val="exact"/>
        </dgm:presLayoutVars>
      </dgm:prSet>
      <dgm:spPr/>
    </dgm:pt>
    <dgm:pt modelId="{BDE9FCF5-B699-4A06-B88C-A92F334AE7E2}" type="pres">
      <dgm:prSet presAssocID="{1C90D16A-50C5-4F86-B569-71717E25C400}" presName="compositeNode" presStyleCnt="0">
        <dgm:presLayoutVars>
          <dgm:bulletEnabled val="1"/>
        </dgm:presLayoutVars>
      </dgm:prSet>
      <dgm:spPr/>
    </dgm:pt>
    <dgm:pt modelId="{8F9E3FFE-0B5A-484B-BB7C-812168D4341B}" type="pres">
      <dgm:prSet presAssocID="{1C90D16A-50C5-4F86-B569-71717E25C400}" presName="bgRect" presStyleLbl="node1" presStyleIdx="0" presStyleCnt="3" custScaleX="125265"/>
      <dgm:spPr/>
    </dgm:pt>
    <dgm:pt modelId="{CF031F89-11FE-497D-BDCA-504DDB7852CA}" type="pres">
      <dgm:prSet presAssocID="{1C90D16A-50C5-4F86-B569-71717E25C400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A9DD1ED8-B295-42BA-9C57-DF1B22FF5A6F}" type="pres">
      <dgm:prSet presAssocID="{1C90D16A-50C5-4F86-B569-71717E25C400}" presName="childNode" presStyleLbl="node1" presStyleIdx="0" presStyleCnt="3">
        <dgm:presLayoutVars>
          <dgm:bulletEnabled val="1"/>
        </dgm:presLayoutVars>
      </dgm:prSet>
      <dgm:spPr/>
    </dgm:pt>
    <dgm:pt modelId="{247493AD-E195-42D1-901A-F331A929B092}" type="pres">
      <dgm:prSet presAssocID="{26E64AA7-E43B-4FAF-8AAB-F5FD9BF88FDB}" presName="hSp" presStyleCnt="0"/>
      <dgm:spPr/>
    </dgm:pt>
    <dgm:pt modelId="{E26BB9E3-FC23-4E52-9A05-8D0CCED8A8C1}" type="pres">
      <dgm:prSet presAssocID="{26E64AA7-E43B-4FAF-8AAB-F5FD9BF88FDB}" presName="vProcSp" presStyleCnt="0"/>
      <dgm:spPr/>
    </dgm:pt>
    <dgm:pt modelId="{A1F0FEF9-D538-4728-BCA0-CF729CFF210E}" type="pres">
      <dgm:prSet presAssocID="{26E64AA7-E43B-4FAF-8AAB-F5FD9BF88FDB}" presName="vSp1" presStyleCnt="0"/>
      <dgm:spPr/>
    </dgm:pt>
    <dgm:pt modelId="{8E4CF199-E481-4CD5-B6E7-72D063098233}" type="pres">
      <dgm:prSet presAssocID="{26E64AA7-E43B-4FAF-8AAB-F5FD9BF88FDB}" presName="simulatedConn" presStyleLbl="solidFgAcc1" presStyleIdx="0" presStyleCnt="2"/>
      <dgm:spPr/>
    </dgm:pt>
    <dgm:pt modelId="{569352AC-ABEB-4C27-A355-1703D1DCD917}" type="pres">
      <dgm:prSet presAssocID="{26E64AA7-E43B-4FAF-8AAB-F5FD9BF88FDB}" presName="vSp2" presStyleCnt="0"/>
      <dgm:spPr/>
    </dgm:pt>
    <dgm:pt modelId="{B50D04D9-7789-4F3E-A103-1490CB749E40}" type="pres">
      <dgm:prSet presAssocID="{26E64AA7-E43B-4FAF-8AAB-F5FD9BF88FDB}" presName="sibTrans" presStyleCnt="0"/>
      <dgm:spPr/>
    </dgm:pt>
    <dgm:pt modelId="{4E3F9A1A-6C7B-4E8C-B976-46E471BB4542}" type="pres">
      <dgm:prSet presAssocID="{33F0E1EA-3092-41D2-AFB5-468CA06B478F}" presName="compositeNode" presStyleCnt="0">
        <dgm:presLayoutVars>
          <dgm:bulletEnabled val="1"/>
        </dgm:presLayoutVars>
      </dgm:prSet>
      <dgm:spPr/>
    </dgm:pt>
    <dgm:pt modelId="{3FD47F22-BEDE-4EA1-8E51-77016B69A42D}" type="pres">
      <dgm:prSet presAssocID="{33F0E1EA-3092-41D2-AFB5-468CA06B478F}" presName="bgRect" presStyleLbl="node1" presStyleIdx="1" presStyleCnt="3" custScaleX="120176"/>
      <dgm:spPr/>
    </dgm:pt>
    <dgm:pt modelId="{DD529E50-7F5A-4CCC-8F17-274D9AC64F5C}" type="pres">
      <dgm:prSet presAssocID="{33F0E1EA-3092-41D2-AFB5-468CA06B478F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8CEE9417-28AD-4936-BFBF-3ED90304B0D1}" type="pres">
      <dgm:prSet presAssocID="{33F0E1EA-3092-41D2-AFB5-468CA06B478F}" presName="childNode" presStyleLbl="node1" presStyleIdx="1" presStyleCnt="3">
        <dgm:presLayoutVars>
          <dgm:bulletEnabled val="1"/>
        </dgm:presLayoutVars>
      </dgm:prSet>
      <dgm:spPr/>
    </dgm:pt>
    <dgm:pt modelId="{C47C8A77-7502-48D7-A3EB-60F3C0AAE5CE}" type="pres">
      <dgm:prSet presAssocID="{E2BE9893-7B70-4819-9812-D561E29ECC60}" presName="hSp" presStyleCnt="0"/>
      <dgm:spPr/>
    </dgm:pt>
    <dgm:pt modelId="{5C04696B-4587-4274-AB32-C9532CD9C295}" type="pres">
      <dgm:prSet presAssocID="{E2BE9893-7B70-4819-9812-D561E29ECC60}" presName="vProcSp" presStyleCnt="0"/>
      <dgm:spPr/>
    </dgm:pt>
    <dgm:pt modelId="{E079523D-07A6-4DA3-98B0-7EC17BFFC75F}" type="pres">
      <dgm:prSet presAssocID="{E2BE9893-7B70-4819-9812-D561E29ECC60}" presName="vSp1" presStyleCnt="0"/>
      <dgm:spPr/>
    </dgm:pt>
    <dgm:pt modelId="{F487E903-9441-4D32-9935-ECC5A2A4E24E}" type="pres">
      <dgm:prSet presAssocID="{E2BE9893-7B70-4819-9812-D561E29ECC60}" presName="simulatedConn" presStyleLbl="solidFgAcc1" presStyleIdx="1" presStyleCnt="2"/>
      <dgm:spPr/>
    </dgm:pt>
    <dgm:pt modelId="{FAF24B4A-2156-48B1-8CF7-8EE43EB6F0DC}" type="pres">
      <dgm:prSet presAssocID="{E2BE9893-7B70-4819-9812-D561E29ECC60}" presName="vSp2" presStyleCnt="0"/>
      <dgm:spPr/>
    </dgm:pt>
    <dgm:pt modelId="{8C8756AF-7DF7-4BB5-A98D-F1191E0CBF41}" type="pres">
      <dgm:prSet presAssocID="{E2BE9893-7B70-4819-9812-D561E29ECC60}" presName="sibTrans" presStyleCnt="0"/>
      <dgm:spPr/>
    </dgm:pt>
    <dgm:pt modelId="{23669DD4-5697-4F78-800B-864D8B1C9A6B}" type="pres">
      <dgm:prSet presAssocID="{C2D272F7-8345-48B3-91F0-46D88F03C4F1}" presName="compositeNode" presStyleCnt="0">
        <dgm:presLayoutVars>
          <dgm:bulletEnabled val="1"/>
        </dgm:presLayoutVars>
      </dgm:prSet>
      <dgm:spPr/>
    </dgm:pt>
    <dgm:pt modelId="{3197F68E-C1C1-473A-8EA9-2745C0CF9160}" type="pres">
      <dgm:prSet presAssocID="{C2D272F7-8345-48B3-91F0-46D88F03C4F1}" presName="bgRect" presStyleLbl="node1" presStyleIdx="2" presStyleCnt="3" custScaleX="127990"/>
      <dgm:spPr/>
    </dgm:pt>
    <dgm:pt modelId="{03AD1C0E-6B78-4694-9531-5B6E7CB5ADFF}" type="pres">
      <dgm:prSet presAssocID="{C2D272F7-8345-48B3-91F0-46D88F03C4F1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569E4CE4-1061-483B-A64C-D3D903C325AF}" type="pres">
      <dgm:prSet presAssocID="{C2D272F7-8345-48B3-91F0-46D88F03C4F1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BB11406-566A-4971-8E34-422B71CE89D8}" type="presOf" srcId="{3B8883EB-2CB1-4C3C-92C0-EA78E051409F}" destId="{D62A2A74-D8F7-4DF1-BF16-CDA572D22DF3}" srcOrd="0" destOrd="0" presId="urn:microsoft.com/office/officeart/2005/8/layout/hProcess7"/>
    <dgm:cxn modelId="{58F85218-7FB7-49C4-BC99-DA72F0726B26}" type="presOf" srcId="{A4BBDD24-7CB0-4187-9CEA-F708B1E1A684}" destId="{569E4CE4-1061-483B-A64C-D3D903C325AF}" srcOrd="0" destOrd="0" presId="urn:microsoft.com/office/officeart/2005/8/layout/hProcess7"/>
    <dgm:cxn modelId="{336D7E3B-ABC6-4DBD-A33A-FE7B672087AC}" srcId="{C2D272F7-8345-48B3-91F0-46D88F03C4F1}" destId="{A4BBDD24-7CB0-4187-9CEA-F708B1E1A684}" srcOrd="0" destOrd="0" parTransId="{6D7F1318-899E-4936-A663-4760A4B346FE}" sibTransId="{6A84B80F-53B8-4D4E-B037-C65D192ADF91}"/>
    <dgm:cxn modelId="{BA286B76-CC21-4C0C-8BF8-86B1D8621396}" type="presOf" srcId="{33F0E1EA-3092-41D2-AFB5-468CA06B478F}" destId="{DD529E50-7F5A-4CCC-8F17-274D9AC64F5C}" srcOrd="1" destOrd="0" presId="urn:microsoft.com/office/officeart/2005/8/layout/hProcess7"/>
    <dgm:cxn modelId="{B1BAFC84-7662-454D-B678-36736B43DC3B}" type="presOf" srcId="{1C90D16A-50C5-4F86-B569-71717E25C400}" destId="{8F9E3FFE-0B5A-484B-BB7C-812168D4341B}" srcOrd="0" destOrd="0" presId="urn:microsoft.com/office/officeart/2005/8/layout/hProcess7"/>
    <dgm:cxn modelId="{4AB31686-B5A4-43FA-9610-ABC1E0E28730}" srcId="{3B8883EB-2CB1-4C3C-92C0-EA78E051409F}" destId="{33F0E1EA-3092-41D2-AFB5-468CA06B478F}" srcOrd="1" destOrd="0" parTransId="{4A6F64AF-F719-4571-A6F5-050C230B2068}" sibTransId="{E2BE9893-7B70-4819-9812-D561E29ECC60}"/>
    <dgm:cxn modelId="{1B65A786-F89C-4F6A-87CC-FA58111F28FD}" srcId="{1C90D16A-50C5-4F86-B569-71717E25C400}" destId="{A8040ECF-6ABD-4417-88A4-897740D41AE0}" srcOrd="0" destOrd="0" parTransId="{F63B3A3F-7AD3-4865-A7C8-307DB6386CBC}" sibTransId="{30B1E35D-F1E4-4835-9EBF-8FC9D9A93E88}"/>
    <dgm:cxn modelId="{D238948E-ECA6-408F-9AB5-A91235E17831}" type="presOf" srcId="{C57AE63E-D700-4E7E-9932-FAEBFD6339FA}" destId="{8CEE9417-28AD-4936-BFBF-3ED90304B0D1}" srcOrd="0" destOrd="0" presId="urn:microsoft.com/office/officeart/2005/8/layout/hProcess7"/>
    <dgm:cxn modelId="{FD5C6999-0A27-41F0-8DC8-2A85ED93AE32}" type="presOf" srcId="{1C90D16A-50C5-4F86-B569-71717E25C400}" destId="{CF031F89-11FE-497D-BDCA-504DDB7852CA}" srcOrd="1" destOrd="0" presId="urn:microsoft.com/office/officeart/2005/8/layout/hProcess7"/>
    <dgm:cxn modelId="{5B86449E-B0A0-469C-AB98-8CAC69C4F04E}" srcId="{33F0E1EA-3092-41D2-AFB5-468CA06B478F}" destId="{C57AE63E-D700-4E7E-9932-FAEBFD6339FA}" srcOrd="0" destOrd="0" parTransId="{4C46DF08-C029-4A55-9148-B7E495820CEA}" sibTransId="{C2E3541F-C3F7-454E-8F83-7644BBD72925}"/>
    <dgm:cxn modelId="{EB029EAC-93DC-49D7-9EC6-4FF039ED31DA}" type="presOf" srcId="{33F0E1EA-3092-41D2-AFB5-468CA06B478F}" destId="{3FD47F22-BEDE-4EA1-8E51-77016B69A42D}" srcOrd="0" destOrd="0" presId="urn:microsoft.com/office/officeart/2005/8/layout/hProcess7"/>
    <dgm:cxn modelId="{8C56D2BE-3DD8-4C51-8C0F-01BB2FB02DE0}" type="presOf" srcId="{C2D272F7-8345-48B3-91F0-46D88F03C4F1}" destId="{03AD1C0E-6B78-4694-9531-5B6E7CB5ADFF}" srcOrd="1" destOrd="0" presId="urn:microsoft.com/office/officeart/2005/8/layout/hProcess7"/>
    <dgm:cxn modelId="{C009F8DA-9488-425C-AF2E-BBAC012B8015}" srcId="{3B8883EB-2CB1-4C3C-92C0-EA78E051409F}" destId="{1C90D16A-50C5-4F86-B569-71717E25C400}" srcOrd="0" destOrd="0" parTransId="{242E8A11-3548-4F1C-807F-72547F0A8DC8}" sibTransId="{26E64AA7-E43B-4FAF-8AAB-F5FD9BF88FDB}"/>
    <dgm:cxn modelId="{7F7797DD-02D1-49BF-A7D3-0E5E03679BA5}" type="presOf" srcId="{C2D272F7-8345-48B3-91F0-46D88F03C4F1}" destId="{3197F68E-C1C1-473A-8EA9-2745C0CF9160}" srcOrd="0" destOrd="0" presId="urn:microsoft.com/office/officeart/2005/8/layout/hProcess7"/>
    <dgm:cxn modelId="{9331DBE8-83B2-497D-A951-5AE81AFA9EED}" srcId="{3B8883EB-2CB1-4C3C-92C0-EA78E051409F}" destId="{C2D272F7-8345-48B3-91F0-46D88F03C4F1}" srcOrd="2" destOrd="0" parTransId="{CF4A8D18-ABFC-4CEE-9A7F-4568EB92C04F}" sibTransId="{9E4AAC7C-A42C-47A2-88D9-57BB6ED7D747}"/>
    <dgm:cxn modelId="{B79511EB-ADB3-494E-B733-E4B2192EBF8A}" type="presOf" srcId="{A8040ECF-6ABD-4417-88A4-897740D41AE0}" destId="{A9DD1ED8-B295-42BA-9C57-DF1B22FF5A6F}" srcOrd="0" destOrd="0" presId="urn:microsoft.com/office/officeart/2005/8/layout/hProcess7"/>
    <dgm:cxn modelId="{FDBB4D1C-FF70-46D4-A24D-C9DD99BDA373}" type="presParOf" srcId="{D62A2A74-D8F7-4DF1-BF16-CDA572D22DF3}" destId="{BDE9FCF5-B699-4A06-B88C-A92F334AE7E2}" srcOrd="0" destOrd="0" presId="urn:microsoft.com/office/officeart/2005/8/layout/hProcess7"/>
    <dgm:cxn modelId="{5DE6EED0-A88B-428E-9566-FA7FF2F68DD2}" type="presParOf" srcId="{BDE9FCF5-B699-4A06-B88C-A92F334AE7E2}" destId="{8F9E3FFE-0B5A-484B-BB7C-812168D4341B}" srcOrd="0" destOrd="0" presId="urn:microsoft.com/office/officeart/2005/8/layout/hProcess7"/>
    <dgm:cxn modelId="{272F2E3E-CF37-4501-938A-E6362F7688F8}" type="presParOf" srcId="{BDE9FCF5-B699-4A06-B88C-A92F334AE7E2}" destId="{CF031F89-11FE-497D-BDCA-504DDB7852CA}" srcOrd="1" destOrd="0" presId="urn:microsoft.com/office/officeart/2005/8/layout/hProcess7"/>
    <dgm:cxn modelId="{633EAE0D-5BEF-46D8-A4E0-B8364C97C6B5}" type="presParOf" srcId="{BDE9FCF5-B699-4A06-B88C-A92F334AE7E2}" destId="{A9DD1ED8-B295-42BA-9C57-DF1B22FF5A6F}" srcOrd="2" destOrd="0" presId="urn:microsoft.com/office/officeart/2005/8/layout/hProcess7"/>
    <dgm:cxn modelId="{CB58168F-E11C-460A-8812-FE9C24E76C17}" type="presParOf" srcId="{D62A2A74-D8F7-4DF1-BF16-CDA572D22DF3}" destId="{247493AD-E195-42D1-901A-F331A929B092}" srcOrd="1" destOrd="0" presId="urn:microsoft.com/office/officeart/2005/8/layout/hProcess7"/>
    <dgm:cxn modelId="{748EA2BF-900C-437A-8A0A-F0D7A676C8FB}" type="presParOf" srcId="{D62A2A74-D8F7-4DF1-BF16-CDA572D22DF3}" destId="{E26BB9E3-FC23-4E52-9A05-8D0CCED8A8C1}" srcOrd="2" destOrd="0" presId="urn:microsoft.com/office/officeart/2005/8/layout/hProcess7"/>
    <dgm:cxn modelId="{294A5E0C-55EC-47CB-A1BA-D3DF5A6C8991}" type="presParOf" srcId="{E26BB9E3-FC23-4E52-9A05-8D0CCED8A8C1}" destId="{A1F0FEF9-D538-4728-BCA0-CF729CFF210E}" srcOrd="0" destOrd="0" presId="urn:microsoft.com/office/officeart/2005/8/layout/hProcess7"/>
    <dgm:cxn modelId="{9D9937F7-57F1-466F-A8AA-0837DE6BC247}" type="presParOf" srcId="{E26BB9E3-FC23-4E52-9A05-8D0CCED8A8C1}" destId="{8E4CF199-E481-4CD5-B6E7-72D063098233}" srcOrd="1" destOrd="0" presId="urn:microsoft.com/office/officeart/2005/8/layout/hProcess7"/>
    <dgm:cxn modelId="{0CDC521F-D476-4528-A35B-5C420866C477}" type="presParOf" srcId="{E26BB9E3-FC23-4E52-9A05-8D0CCED8A8C1}" destId="{569352AC-ABEB-4C27-A355-1703D1DCD917}" srcOrd="2" destOrd="0" presId="urn:microsoft.com/office/officeart/2005/8/layout/hProcess7"/>
    <dgm:cxn modelId="{6156DB8B-5554-4D4E-A945-60DAAF352FA4}" type="presParOf" srcId="{D62A2A74-D8F7-4DF1-BF16-CDA572D22DF3}" destId="{B50D04D9-7789-4F3E-A103-1490CB749E40}" srcOrd="3" destOrd="0" presId="urn:microsoft.com/office/officeart/2005/8/layout/hProcess7"/>
    <dgm:cxn modelId="{371F18FC-DD70-4342-AACD-42CD15B6961B}" type="presParOf" srcId="{D62A2A74-D8F7-4DF1-BF16-CDA572D22DF3}" destId="{4E3F9A1A-6C7B-4E8C-B976-46E471BB4542}" srcOrd="4" destOrd="0" presId="urn:microsoft.com/office/officeart/2005/8/layout/hProcess7"/>
    <dgm:cxn modelId="{19AA8A2B-CF97-4F34-B8F0-2E53B0ADC1A3}" type="presParOf" srcId="{4E3F9A1A-6C7B-4E8C-B976-46E471BB4542}" destId="{3FD47F22-BEDE-4EA1-8E51-77016B69A42D}" srcOrd="0" destOrd="0" presId="urn:microsoft.com/office/officeart/2005/8/layout/hProcess7"/>
    <dgm:cxn modelId="{DE9E69C7-A7A4-4095-98C5-BDE2CC983385}" type="presParOf" srcId="{4E3F9A1A-6C7B-4E8C-B976-46E471BB4542}" destId="{DD529E50-7F5A-4CCC-8F17-274D9AC64F5C}" srcOrd="1" destOrd="0" presId="urn:microsoft.com/office/officeart/2005/8/layout/hProcess7"/>
    <dgm:cxn modelId="{12450CCA-BE10-4B8C-8D46-5C5BC33EA4A1}" type="presParOf" srcId="{4E3F9A1A-6C7B-4E8C-B976-46E471BB4542}" destId="{8CEE9417-28AD-4936-BFBF-3ED90304B0D1}" srcOrd="2" destOrd="0" presId="urn:microsoft.com/office/officeart/2005/8/layout/hProcess7"/>
    <dgm:cxn modelId="{BD2E52C3-FE85-450A-AE94-C04A056D6D4D}" type="presParOf" srcId="{D62A2A74-D8F7-4DF1-BF16-CDA572D22DF3}" destId="{C47C8A77-7502-48D7-A3EB-60F3C0AAE5CE}" srcOrd="5" destOrd="0" presId="urn:microsoft.com/office/officeart/2005/8/layout/hProcess7"/>
    <dgm:cxn modelId="{4086980F-EC4E-4CFF-A8FD-588576045134}" type="presParOf" srcId="{D62A2A74-D8F7-4DF1-BF16-CDA572D22DF3}" destId="{5C04696B-4587-4274-AB32-C9532CD9C295}" srcOrd="6" destOrd="0" presId="urn:microsoft.com/office/officeart/2005/8/layout/hProcess7"/>
    <dgm:cxn modelId="{75FB2D52-EAE9-429F-9DCC-B3667CF1F61E}" type="presParOf" srcId="{5C04696B-4587-4274-AB32-C9532CD9C295}" destId="{E079523D-07A6-4DA3-98B0-7EC17BFFC75F}" srcOrd="0" destOrd="0" presId="urn:microsoft.com/office/officeart/2005/8/layout/hProcess7"/>
    <dgm:cxn modelId="{C027FE1B-543E-41DE-B058-D677477E0857}" type="presParOf" srcId="{5C04696B-4587-4274-AB32-C9532CD9C295}" destId="{F487E903-9441-4D32-9935-ECC5A2A4E24E}" srcOrd="1" destOrd="0" presId="urn:microsoft.com/office/officeart/2005/8/layout/hProcess7"/>
    <dgm:cxn modelId="{44FA111E-A9CC-4F34-8AF1-EB03A4824561}" type="presParOf" srcId="{5C04696B-4587-4274-AB32-C9532CD9C295}" destId="{FAF24B4A-2156-48B1-8CF7-8EE43EB6F0DC}" srcOrd="2" destOrd="0" presId="urn:microsoft.com/office/officeart/2005/8/layout/hProcess7"/>
    <dgm:cxn modelId="{85FEBE4F-3A12-4612-B82C-C487C050D30A}" type="presParOf" srcId="{D62A2A74-D8F7-4DF1-BF16-CDA572D22DF3}" destId="{8C8756AF-7DF7-4BB5-A98D-F1191E0CBF41}" srcOrd="7" destOrd="0" presId="urn:microsoft.com/office/officeart/2005/8/layout/hProcess7"/>
    <dgm:cxn modelId="{F440DBFE-59E4-4C9F-9AE7-6A9E1D0FE2CB}" type="presParOf" srcId="{D62A2A74-D8F7-4DF1-BF16-CDA572D22DF3}" destId="{23669DD4-5697-4F78-800B-864D8B1C9A6B}" srcOrd="8" destOrd="0" presId="urn:microsoft.com/office/officeart/2005/8/layout/hProcess7"/>
    <dgm:cxn modelId="{7EFF25F2-CD37-4FC3-A304-F6B9DA89630B}" type="presParOf" srcId="{23669DD4-5697-4F78-800B-864D8B1C9A6B}" destId="{3197F68E-C1C1-473A-8EA9-2745C0CF9160}" srcOrd="0" destOrd="0" presId="urn:microsoft.com/office/officeart/2005/8/layout/hProcess7"/>
    <dgm:cxn modelId="{D34E37FB-5FC5-4B9A-8F22-C8392D7222EF}" type="presParOf" srcId="{23669DD4-5697-4F78-800B-864D8B1C9A6B}" destId="{03AD1C0E-6B78-4694-9531-5B6E7CB5ADFF}" srcOrd="1" destOrd="0" presId="urn:microsoft.com/office/officeart/2005/8/layout/hProcess7"/>
    <dgm:cxn modelId="{F57F2D0F-5886-46A7-956C-703244A3D104}" type="presParOf" srcId="{23669DD4-5697-4F78-800B-864D8B1C9A6B}" destId="{569E4CE4-1061-483B-A64C-D3D903C325A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E3FFE-0B5A-484B-BB7C-812168D4341B}">
      <dsp:nvSpPr>
        <dsp:cNvPr id="0" name=""/>
        <dsp:cNvSpPr/>
      </dsp:nvSpPr>
      <dsp:spPr>
        <a:xfrm>
          <a:off x="4993" y="592319"/>
          <a:ext cx="5253165" cy="503237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47447" rIns="191135" bIns="0" numCol="1" spcCol="1270" anchor="t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>
              <a:solidFill>
                <a:srgbClr val="33CC33"/>
              </a:solidFill>
            </a:rPr>
            <a:t>Current stage</a:t>
          </a:r>
        </a:p>
      </dsp:txBody>
      <dsp:txXfrm rot="16200000">
        <a:off x="-1532961" y="2130275"/>
        <a:ext cx="4126543" cy="1050633"/>
      </dsp:txXfrm>
    </dsp:sp>
    <dsp:sp modelId="{A9DD1ED8-B295-42BA-9C57-DF1B22FF5A6F}">
      <dsp:nvSpPr>
        <dsp:cNvPr id="0" name=""/>
        <dsp:cNvSpPr/>
      </dsp:nvSpPr>
      <dsp:spPr>
        <a:xfrm>
          <a:off x="978811" y="592319"/>
          <a:ext cx="3913608" cy="503237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We are on the MVP stage, with a working prototype that recycles PET plastic into 3D printing filament, and beta users providing valuable feedback.</a:t>
          </a:r>
          <a:endParaRPr lang="en-US" sz="2800" kern="1200" dirty="0"/>
        </a:p>
      </dsp:txBody>
      <dsp:txXfrm>
        <a:off x="978811" y="592319"/>
        <a:ext cx="3913608" cy="5032370"/>
      </dsp:txXfrm>
    </dsp:sp>
    <dsp:sp modelId="{3FD47F22-BEDE-4EA1-8E51-77016B69A42D}">
      <dsp:nvSpPr>
        <dsp:cNvPr id="0" name=""/>
        <dsp:cNvSpPr/>
      </dsp:nvSpPr>
      <dsp:spPr>
        <a:xfrm>
          <a:off x="5404936" y="592319"/>
          <a:ext cx="5039750" cy="503237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47447" rIns="191135" bIns="0" numCol="1" spcCol="1270" anchor="t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>
              <a:solidFill>
                <a:srgbClr val="33CC33"/>
              </a:solidFill>
            </a:rPr>
            <a:t>Customer base</a:t>
          </a:r>
        </a:p>
      </dsp:txBody>
      <dsp:txXfrm rot="16200000">
        <a:off x="3845639" y="2151616"/>
        <a:ext cx="4126543" cy="1007950"/>
      </dsp:txXfrm>
    </dsp:sp>
    <dsp:sp modelId="{8E4CF199-E481-4CD5-B6E7-72D063098233}">
      <dsp:nvSpPr>
        <dsp:cNvPr id="0" name=""/>
        <dsp:cNvSpPr/>
      </dsp:nvSpPr>
      <dsp:spPr>
        <a:xfrm rot="5400000">
          <a:off x="5056267" y="4590233"/>
          <a:ext cx="739274" cy="62904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E9417-28AD-4936-BFBF-3ED90304B0D1}">
      <dsp:nvSpPr>
        <dsp:cNvPr id="0" name=""/>
        <dsp:cNvSpPr/>
      </dsp:nvSpPr>
      <dsp:spPr>
        <a:xfrm>
          <a:off x="6351543" y="592319"/>
          <a:ext cx="3754614" cy="503237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The product is currently being used by </a:t>
          </a:r>
          <a:r>
            <a:rPr lang="en-US" sz="2800" b="1" kern="1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small businesses</a:t>
          </a:r>
          <a:r>
            <a:rPr lang="en-US" sz="2800" kern="1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 and </a:t>
          </a:r>
          <a:r>
            <a:rPr lang="en-US" sz="2800" b="1" kern="1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individuals</a:t>
          </a:r>
          <a:r>
            <a:rPr lang="en-US" sz="2800" kern="1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. Our early traction includes generating revenue from these initial users validating our business model.</a:t>
          </a:r>
          <a:endParaRPr lang="en-US" sz="2800" kern="1200" dirty="0">
            <a:latin typeface="Inter" panose="020B0604020202020204" charset="0"/>
            <a:ea typeface="Inter" panose="020B0604020202020204" charset="0"/>
          </a:endParaRPr>
        </a:p>
      </dsp:txBody>
      <dsp:txXfrm>
        <a:off x="6351543" y="592319"/>
        <a:ext cx="3754614" cy="5032370"/>
      </dsp:txXfrm>
    </dsp:sp>
    <dsp:sp modelId="{3197F68E-C1C1-473A-8EA9-2745C0CF9160}">
      <dsp:nvSpPr>
        <dsp:cNvPr id="0" name=""/>
        <dsp:cNvSpPr/>
      </dsp:nvSpPr>
      <dsp:spPr>
        <a:xfrm>
          <a:off x="10591464" y="592319"/>
          <a:ext cx="5367442" cy="503237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47447" rIns="191135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>
              <a:solidFill>
                <a:srgbClr val="33CC33"/>
              </a:solidFill>
            </a:rPr>
            <a:t>Growth potential</a:t>
          </a:r>
        </a:p>
      </dsp:txBody>
      <dsp:txXfrm rot="16200000">
        <a:off x="9064937" y="2118847"/>
        <a:ext cx="4126543" cy="1073488"/>
      </dsp:txXfrm>
    </dsp:sp>
    <dsp:sp modelId="{F487E903-9441-4D32-9935-ECC5A2A4E24E}">
      <dsp:nvSpPr>
        <dsp:cNvPr id="0" name=""/>
        <dsp:cNvSpPr/>
      </dsp:nvSpPr>
      <dsp:spPr>
        <a:xfrm rot="5400000">
          <a:off x="10242795" y="4590233"/>
          <a:ext cx="739274" cy="62904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E4CE4-1061-483B-A64C-D3D903C325AF}">
      <dsp:nvSpPr>
        <dsp:cNvPr id="0" name=""/>
        <dsp:cNvSpPr/>
      </dsp:nvSpPr>
      <dsp:spPr>
        <a:xfrm>
          <a:off x="11579852" y="592319"/>
          <a:ext cx="3998744" cy="503237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>
            <a:solidFill>
              <a:schemeClr val="bg1"/>
            </a:solidFill>
            <a:latin typeface="Inter" panose="020B0604020202020204" charset="0"/>
            <a:ea typeface="Inter" panose="020B0604020202020204" charset="0"/>
          </a:endParaRP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rPr>
            <a:t>We’ve raised FRW 1.7 million from early users and supporters, showing strong market interest, with significant expansion potential as demand for 3D printing materials grows.</a:t>
          </a:r>
          <a:endParaRPr lang="en-US" sz="2800" kern="1200" dirty="0"/>
        </a:p>
      </dsp:txBody>
      <dsp:txXfrm>
        <a:off x="11579852" y="592319"/>
        <a:ext cx="3998744" cy="5032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576B0-845F-48D2-AFC4-D7D3213640B5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C5415-1167-4A14-9954-0E5C0D957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11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1C5415-1167-4A14-9954-0E5C0D9577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82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C5415-1167-4A14-9954-0E5C0D9577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65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C5415-1167-4A14-9954-0E5C0D9577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0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C5415-1167-4A14-9954-0E5C0D9577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68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1CDA-41E3-9D85-B2FB-6DCBD951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0AF8D-42DA-ED5C-44CC-1FADC6D4D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5D7C14-A57E-B34F-6F5F-A4A00BE52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0278B-82BB-30B6-FA78-D674FCD98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C5415-1167-4A14-9954-0E5C0D9577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13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4520172" y="9153525"/>
            <a:ext cx="1268704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840791">
            <a:off x="-955504" y="83531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1"/>
                </a:lnTo>
                <a:lnTo>
                  <a:pt x="0" y="5595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2057400" y="1207924"/>
            <a:ext cx="15544800" cy="2539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749"/>
              </a:lnSpc>
            </a:pPr>
            <a:r>
              <a:rPr lang="en-US" sz="15000" b="1" spc="-1274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RAMBA FIBERS ltd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4520172" y="3903113"/>
            <a:ext cx="8836479" cy="244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49"/>
              </a:lnSpc>
            </a:pPr>
            <a:r>
              <a:rPr lang="en-US" sz="10000" b="1" spc="-1274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 r o j e c t :   3 D   f </a:t>
            </a:r>
            <a:r>
              <a:rPr lang="en-US" sz="10000" b="1" spc="-1274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</a:t>
            </a:r>
            <a:r>
              <a:rPr lang="en-US" sz="10000" b="1" spc="-1274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l a </a:t>
            </a:r>
          </a:p>
        </p:txBody>
      </p:sp>
      <p:pic>
        <p:nvPicPr>
          <p:cNvPr id="6" name="Picture 5" descr="A logo with text and a circle&#10;&#10;Description automatically generated with medium confidence">
            <a:extLst>
              <a:ext uri="{FF2B5EF4-FFF2-40B4-BE49-F238E27FC236}">
                <a16:creationId xmlns:a16="http://schemas.microsoft.com/office/drawing/2014/main" id="{05D50055-C654-6917-8E8F-01718A244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1" y="6294664"/>
            <a:ext cx="3981450" cy="3981450"/>
          </a:xfrm>
          <a:prstGeom prst="flowChartConnector">
            <a:avLst/>
          </a:prstGeom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64D1B0E9-E22E-0669-FDB6-9363DEB03518}"/>
              </a:ext>
            </a:extLst>
          </p:cNvPr>
          <p:cNvSpPr txBox="1"/>
          <p:nvPr/>
        </p:nvSpPr>
        <p:spPr>
          <a:xfrm>
            <a:off x="12573000" y="8811421"/>
            <a:ext cx="4650851" cy="37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4000" b="1" spc="-15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Trash to Treasure</a:t>
            </a:r>
            <a:endParaRPr lang="en-US" sz="4000" b="1" spc="-152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0791">
            <a:off x="-808736" y="1486165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1584977"/>
            <a:ext cx="11353966" cy="187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2000" b="1" spc="-918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Competition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471414"/>
            <a:ext cx="3430388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3D fila</a:t>
            </a: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9F0AE141-1FBB-0B70-65D1-21FD4C9E137D}"/>
              </a:ext>
            </a:extLst>
          </p:cNvPr>
          <p:cNvGrpSpPr/>
          <p:nvPr/>
        </p:nvGrpSpPr>
        <p:grpSpPr>
          <a:xfrm>
            <a:off x="-521200" y="-562976"/>
            <a:ext cx="2128824" cy="2147952"/>
            <a:chOff x="0" y="0"/>
            <a:chExt cx="812800" cy="812800"/>
          </a:xfrm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BDE6579C-3B70-2269-5711-5715CECFC1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0D021D4F-79FF-D564-8896-F6ADFE6D4C5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E356258-5B84-3C88-74A8-D0CC9C9DA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241849"/>
              </p:ext>
            </p:extLst>
          </p:nvPr>
        </p:nvGraphicFramePr>
        <p:xfrm>
          <a:off x="2743894" y="3931377"/>
          <a:ext cx="12877801" cy="40669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541395">
                  <a:extLst>
                    <a:ext uri="{9D8B030D-6E8A-4147-A177-3AD203B41FA5}">
                      <a16:colId xmlns:a16="http://schemas.microsoft.com/office/drawing/2014/main" val="1492856337"/>
                    </a:ext>
                  </a:extLst>
                </a:gridCol>
                <a:gridCol w="2414588">
                  <a:extLst>
                    <a:ext uri="{9D8B030D-6E8A-4147-A177-3AD203B41FA5}">
                      <a16:colId xmlns:a16="http://schemas.microsoft.com/office/drawing/2014/main" val="897551380"/>
                    </a:ext>
                  </a:extLst>
                </a:gridCol>
                <a:gridCol w="2495074">
                  <a:extLst>
                    <a:ext uri="{9D8B030D-6E8A-4147-A177-3AD203B41FA5}">
                      <a16:colId xmlns:a16="http://schemas.microsoft.com/office/drawing/2014/main" val="30855057"/>
                    </a:ext>
                  </a:extLst>
                </a:gridCol>
                <a:gridCol w="2253615">
                  <a:extLst>
                    <a:ext uri="{9D8B030D-6E8A-4147-A177-3AD203B41FA5}">
                      <a16:colId xmlns:a16="http://schemas.microsoft.com/office/drawing/2014/main" val="2095045543"/>
                    </a:ext>
                  </a:extLst>
                </a:gridCol>
                <a:gridCol w="2173129">
                  <a:extLst>
                    <a:ext uri="{9D8B030D-6E8A-4147-A177-3AD203B41FA5}">
                      <a16:colId xmlns:a16="http://schemas.microsoft.com/office/drawing/2014/main" val="3672163102"/>
                    </a:ext>
                  </a:extLst>
                </a:gridCol>
              </a:tblGrid>
              <a:tr h="1016747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3D FILA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POLYFORMER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PETAMENTOR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PROTOCYCLER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35772"/>
                  </a:ext>
                </a:extLst>
              </a:tr>
              <a:tr h="10167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LOCAL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749"/>
                  </a:ext>
                </a:extLst>
              </a:tr>
              <a:tr h="1016747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16691"/>
                  </a:ext>
                </a:extLst>
              </a:tr>
              <a:tr h="1016747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SUSTAINABILITY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968493"/>
                  </a:ext>
                </a:extLst>
              </a:tr>
            </a:tbl>
          </a:graphicData>
        </a:graphic>
      </p:graphicFrame>
      <p:sp>
        <p:nvSpPr>
          <p:cNvPr id="12" name="TextBox 20">
            <a:extLst>
              <a:ext uri="{FF2B5EF4-FFF2-40B4-BE49-F238E27FC236}">
                <a16:creationId xmlns:a16="http://schemas.microsoft.com/office/drawing/2014/main" id="{0AAACE5D-313E-EDAB-9FFF-F1BF4A6763C6}"/>
              </a:ext>
            </a:extLst>
          </p:cNvPr>
          <p:cNvSpPr txBox="1"/>
          <p:nvPr/>
        </p:nvSpPr>
        <p:spPr>
          <a:xfrm>
            <a:off x="12573000" y="8811421"/>
            <a:ext cx="4650851" cy="37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4000" b="1" spc="-15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Trash to Treasure</a:t>
            </a:r>
            <a:endParaRPr lang="en-US" sz="4000" b="1" spc="-152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460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0791">
            <a:off x="-913706" y="1168053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43541" y="903314"/>
            <a:ext cx="12534900" cy="2013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6000" b="1" spc="-918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471414"/>
            <a:ext cx="3430388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3D fila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767633" y="-970955"/>
            <a:ext cx="2057400" cy="231423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798628C-30EA-FE1F-2E16-437205BF31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62" y="2565935"/>
            <a:ext cx="2687026" cy="26008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E884D-E200-7A42-F748-75D1B710EF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34" y="2565934"/>
            <a:ext cx="2687025" cy="26008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A person smiling at the camera">
            <a:extLst>
              <a:ext uri="{FF2B5EF4-FFF2-40B4-BE49-F238E27FC236}">
                <a16:creationId xmlns:a16="http://schemas.microsoft.com/office/drawing/2014/main" id="{0A7730B2-C05E-48A3-1A03-C7533F489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081" y="2334783"/>
            <a:ext cx="3240475" cy="29277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F87FD8-6EDA-9EBE-1647-549AB7EC9515}"/>
              </a:ext>
            </a:extLst>
          </p:cNvPr>
          <p:cNvSpPr txBox="1"/>
          <p:nvPr/>
        </p:nvSpPr>
        <p:spPr>
          <a:xfrm>
            <a:off x="832751" y="5508312"/>
            <a:ext cx="55276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algn="ctr"/>
            <a:r>
              <a:rPr lang="en-US" sz="3600" b="1" dirty="0">
                <a:solidFill>
                  <a:schemeClr val="bg1"/>
                </a:solidFill>
              </a:rPr>
              <a:t>MUHIRE ALPHONSE</a:t>
            </a:r>
          </a:p>
          <a:p>
            <a:pPr marL="685800" lvl="1" algn="ctr"/>
            <a:r>
              <a:rPr lang="en-US" sz="3600" b="1" dirty="0">
                <a:solidFill>
                  <a:schemeClr val="bg1"/>
                </a:solidFill>
              </a:rPr>
              <a:t>FOUNDER</a:t>
            </a:r>
          </a:p>
          <a:p>
            <a:pPr marL="685800" lvl="1" algn="ctr"/>
            <a:r>
              <a:rPr lang="en-US" sz="3600" dirty="0">
                <a:solidFill>
                  <a:schemeClr val="bg1"/>
                </a:solidFill>
              </a:rPr>
              <a:t>Bachelor in Mechanical engineer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A7E5D-A559-6429-E779-CF07AEB3E59B}"/>
              </a:ext>
            </a:extLst>
          </p:cNvPr>
          <p:cNvSpPr txBox="1"/>
          <p:nvPr/>
        </p:nvSpPr>
        <p:spPr>
          <a:xfrm>
            <a:off x="6608987" y="5508312"/>
            <a:ext cx="50700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algn="ctr"/>
            <a:r>
              <a:rPr lang="en-US" sz="3600" b="1">
                <a:solidFill>
                  <a:schemeClr val="bg1"/>
                </a:solidFill>
              </a:rPr>
              <a:t>MBABAZI </a:t>
            </a:r>
            <a:r>
              <a:rPr lang="en-US" sz="3600" b="1" dirty="0">
                <a:solidFill>
                  <a:schemeClr val="bg1"/>
                </a:solidFill>
              </a:rPr>
              <a:t>ERIC</a:t>
            </a:r>
          </a:p>
          <a:p>
            <a:pPr marL="685800" lvl="1" algn="ctr"/>
            <a:r>
              <a:rPr lang="en-US" sz="3600" b="1" dirty="0">
                <a:solidFill>
                  <a:schemeClr val="bg1"/>
                </a:solidFill>
              </a:rPr>
              <a:t>C.T.O</a:t>
            </a:r>
          </a:p>
          <a:p>
            <a:pPr marL="685800" lvl="1" algn="ctr"/>
            <a:r>
              <a:rPr lang="en-US" sz="3600" dirty="0">
                <a:solidFill>
                  <a:schemeClr val="bg1"/>
                </a:solidFill>
              </a:rPr>
              <a:t>Bachelor in business administration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4FE7DC-9574-3327-5E11-8A3BA9E02287}"/>
              </a:ext>
            </a:extLst>
          </p:cNvPr>
          <p:cNvSpPr txBox="1"/>
          <p:nvPr/>
        </p:nvSpPr>
        <p:spPr>
          <a:xfrm>
            <a:off x="11813722" y="5372100"/>
            <a:ext cx="56741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algn="ctr"/>
            <a:r>
              <a:rPr lang="en-US" sz="3600" b="1" dirty="0">
                <a:solidFill>
                  <a:schemeClr val="bg1"/>
                </a:solidFill>
              </a:rPr>
              <a:t>MUCYO EDITH  </a:t>
            </a:r>
          </a:p>
          <a:p>
            <a:pPr marL="685800" lvl="1" algn="ctr"/>
            <a:r>
              <a:rPr lang="en-US" sz="3600" b="1" dirty="0">
                <a:solidFill>
                  <a:schemeClr val="bg1"/>
                </a:solidFill>
              </a:rPr>
              <a:t>C.F.O</a:t>
            </a:r>
          </a:p>
          <a:p>
            <a:pPr marL="685800" lvl="1" algn="ctr"/>
            <a:r>
              <a:rPr lang="en-US" sz="3600" dirty="0">
                <a:solidFill>
                  <a:schemeClr val="bg1"/>
                </a:solidFill>
              </a:rPr>
              <a:t>Masters in Quantitative economics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320F206-1C0F-28E0-0DF0-71017AFA8B95}"/>
              </a:ext>
            </a:extLst>
          </p:cNvPr>
          <p:cNvSpPr txBox="1"/>
          <p:nvPr/>
        </p:nvSpPr>
        <p:spPr>
          <a:xfrm>
            <a:off x="12573000" y="8811421"/>
            <a:ext cx="4650851" cy="37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4000" b="1" spc="-15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Trash to Treasure</a:t>
            </a:r>
            <a:endParaRPr lang="en-US" sz="4000" b="1" spc="-152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652914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 rot="-840791">
            <a:off x="-913706" y="129372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76720" y="5551677"/>
            <a:ext cx="9372600" cy="1871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2000" b="1" spc="-918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97918" y="8728419"/>
            <a:ext cx="3430388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b="1" spc="-153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3D fila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99565" y="2360007"/>
            <a:ext cx="10648950" cy="151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Take an action </a:t>
            </a:r>
            <a:r>
              <a:rPr lang="en-US" sz="320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by joining </a:t>
            </a:r>
            <a:r>
              <a:rPr lang="en-US" sz="3200" dirty="0">
                <a:solidFill>
                  <a:srgbClr val="FFFFFF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us in recycling plastics today and build a greener future </a:t>
            </a:r>
            <a:r>
              <a:rPr lang="en-US" sz="3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</a:t>
            </a:r>
            <a:r>
              <a:rPr lang="en-US" sz="3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y turning plastic waste into valuable 3D filament.</a:t>
            </a:r>
            <a:endParaRPr lang="en-US" sz="3000" kern="10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A logo with text and a circle&#10;&#10;Description automatically generated with medium confidence">
            <a:extLst>
              <a:ext uri="{FF2B5EF4-FFF2-40B4-BE49-F238E27FC236}">
                <a16:creationId xmlns:a16="http://schemas.microsoft.com/office/drawing/2014/main" id="{9A1BCA39-6AAF-215F-5DFC-E964E73B2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201">
            <a:off x="431391" y="2456994"/>
            <a:ext cx="6300018" cy="59417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Righ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14" name="Group 16">
            <a:extLst>
              <a:ext uri="{FF2B5EF4-FFF2-40B4-BE49-F238E27FC236}">
                <a16:creationId xmlns:a16="http://schemas.microsoft.com/office/drawing/2014/main" id="{5F2CB882-7F76-B0D9-C07A-4450B59F38FF}"/>
              </a:ext>
            </a:extLst>
          </p:cNvPr>
          <p:cNvGrpSpPr/>
          <p:nvPr/>
        </p:nvGrpSpPr>
        <p:grpSpPr>
          <a:xfrm>
            <a:off x="-533400" y="-785471"/>
            <a:ext cx="2128824" cy="2147952"/>
            <a:chOff x="0" y="0"/>
            <a:chExt cx="812800" cy="812800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378A537F-3DC0-04EC-9100-B625323642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1F494697-9741-19B4-2AB6-CB8BCEC15B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20">
            <a:extLst>
              <a:ext uri="{FF2B5EF4-FFF2-40B4-BE49-F238E27FC236}">
                <a16:creationId xmlns:a16="http://schemas.microsoft.com/office/drawing/2014/main" id="{64B88E97-46F3-27B6-2F9F-191572D159CE}"/>
              </a:ext>
            </a:extLst>
          </p:cNvPr>
          <p:cNvSpPr txBox="1"/>
          <p:nvPr/>
        </p:nvSpPr>
        <p:spPr>
          <a:xfrm>
            <a:off x="12573000" y="8811421"/>
            <a:ext cx="4650851" cy="37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4000" b="1" spc="-15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Trash to Treasure</a:t>
            </a:r>
            <a:endParaRPr lang="en-US" sz="4000" b="1" spc="-152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6384273">
            <a:off x="6279724" y="6774981"/>
            <a:ext cx="1802388" cy="1667209"/>
          </a:xfrm>
          <a:custGeom>
            <a:avLst/>
            <a:gdLst/>
            <a:ahLst/>
            <a:cxnLst/>
            <a:rect l="l" t="t" r="r" b="b"/>
            <a:pathLst>
              <a:path w="1802388" h="1667209">
                <a:moveTo>
                  <a:pt x="0" y="0"/>
                </a:moveTo>
                <a:lnTo>
                  <a:pt x="1802388" y="0"/>
                </a:lnTo>
                <a:lnTo>
                  <a:pt x="1802388" y="1667209"/>
                </a:lnTo>
                <a:lnTo>
                  <a:pt x="0" y="1667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rot="-840791">
            <a:off x="-913706" y="1268205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1780" y="1251068"/>
            <a:ext cx="11408832" cy="164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Would You Throw Away Your Treasure? </a:t>
            </a:r>
            <a:endParaRPr kumimoji="0" lang="en-US" sz="4000" b="1" i="0" u="none" strike="noStrike" kern="1200" cap="none" spc="-918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471414"/>
            <a:ext cx="3430388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1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3D fila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63902" y="8471414"/>
            <a:ext cx="4650851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6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-152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Hanga</a:t>
            </a:r>
            <a:r>
              <a:rPr kumimoji="0" lang="en-US" sz="2999" b="0" i="0" u="none" strike="noStrike" kern="1200" cap="none" spc="-15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hubs/ Muhanga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01425" y="3251307"/>
            <a:ext cx="6893844" cy="5012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Meet Jules, a talented mechatronics engineer. He spends hours perfecting his designs, using at least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three packs of 3D printing filament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each month for prototypes and final products. But here’s the catch – every time Jules buys filament, he’s burning through an extra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50,000 FRW per pack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5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" name="Picture 16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1ACCEC75-FBCA-7512-224C-FE0094AA4F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046670"/>
            <a:ext cx="4342900" cy="53944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8" name="Group 13"/>
          <p:cNvGrpSpPr/>
          <p:nvPr/>
        </p:nvGrpSpPr>
        <p:grpSpPr>
          <a:xfrm>
            <a:off x="2493941" y="6548131"/>
            <a:ext cx="2249180" cy="2249180"/>
            <a:chOff x="0" y="0"/>
            <a:chExt cx="812800" cy="812800"/>
          </a:xfrm>
        </p:grpSpPr>
        <p:sp>
          <p:nvSpPr>
            <p:cNvPr id="19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524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le of plastic bottles&#10;&#10;Description automatically generated">
            <a:extLst>
              <a:ext uri="{FF2B5EF4-FFF2-40B4-BE49-F238E27FC236}">
                <a16:creationId xmlns:a16="http://schemas.microsoft.com/office/drawing/2014/main" id="{899F5CD3-F9EA-1855-2550-8194E5ED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0000">
            <a:off x="11947490" y="-2765120"/>
            <a:ext cx="7744449" cy="9250526"/>
          </a:xfrm>
          <a:prstGeom prst="ellipse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0"/>
          </a:effectLst>
        </p:spPr>
      </p:pic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840791">
            <a:off x="-913706" y="129372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406966" y="3669880"/>
            <a:ext cx="3715270" cy="743054"/>
          </a:xfrm>
          <a:custGeom>
            <a:avLst/>
            <a:gdLst/>
            <a:ahLst/>
            <a:cxnLst/>
            <a:rect l="l" t="t" r="r" b="b"/>
            <a:pathLst>
              <a:path w="3715270" h="743054">
                <a:moveTo>
                  <a:pt x="0" y="0"/>
                </a:moveTo>
                <a:lnTo>
                  <a:pt x="3715271" y="0"/>
                </a:lnTo>
                <a:lnTo>
                  <a:pt x="3715271" y="743054"/>
                </a:lnTo>
                <a:lnTo>
                  <a:pt x="0" y="743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7624710" y="3669879"/>
            <a:ext cx="3715270" cy="743054"/>
          </a:xfrm>
          <a:custGeom>
            <a:avLst/>
            <a:gdLst/>
            <a:ahLst/>
            <a:cxnLst/>
            <a:rect l="l" t="t" r="r" b="b"/>
            <a:pathLst>
              <a:path w="3715270" h="743054">
                <a:moveTo>
                  <a:pt x="0" y="0"/>
                </a:moveTo>
                <a:lnTo>
                  <a:pt x="3715270" y="0"/>
                </a:lnTo>
                <a:lnTo>
                  <a:pt x="3715270" y="743054"/>
                </a:lnTo>
                <a:lnTo>
                  <a:pt x="0" y="743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590675"/>
            <a:ext cx="11408832" cy="217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8000" b="1" spc="-918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2371" y="8696325"/>
            <a:ext cx="3430388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3D fila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9287" y="3893389"/>
            <a:ext cx="2590629" cy="39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3199" spc="-16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Problem 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87031" y="3906203"/>
            <a:ext cx="2590629" cy="39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3199" spc="-16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Problem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24710" y="4907782"/>
            <a:ext cx="5671779" cy="2636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9"/>
              </a:lnSpc>
            </a:pPr>
            <a:r>
              <a:rPr lang="en-US" sz="2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high cost of 3D printing filaments remains a barrier, limiting innovation and accessibility for local businesses and entrepreneurs.</a:t>
            </a:r>
            <a:r>
              <a:rPr lang="en-US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1E4BC759-E5E0-CE81-3A65-59AD30480A5B}"/>
              </a:ext>
            </a:extLst>
          </p:cNvPr>
          <p:cNvSpPr txBox="1"/>
          <p:nvPr/>
        </p:nvSpPr>
        <p:spPr>
          <a:xfrm>
            <a:off x="1028700" y="4677177"/>
            <a:ext cx="5331690" cy="318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9"/>
              </a:lnSpc>
            </a:pPr>
            <a:r>
              <a:rPr lang="en-US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Despite the efforts being used plastic waste is still high </a:t>
            </a:r>
            <a:r>
              <a:rPr lang="en-US" sz="2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with an </a:t>
            </a:r>
            <a:r>
              <a:rPr lang="en-US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estimation of </a:t>
            </a:r>
            <a:r>
              <a:rPr lang="en-US" sz="2800" b="1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75,000 to 100,000 </a:t>
            </a:r>
            <a:r>
              <a:rPr lang="en-US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tones generated annually in the Rwanda</a:t>
            </a:r>
            <a:r>
              <a:rPr lang="en-US" sz="2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a</a:t>
            </a:r>
            <a:r>
              <a:rPr lang="en-US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ccording to the world bank.</a:t>
            </a:r>
            <a:endParaRPr lang="en-US" sz="2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grpSp>
        <p:nvGrpSpPr>
          <p:cNvPr id="31" name="Group 16">
            <a:extLst>
              <a:ext uri="{FF2B5EF4-FFF2-40B4-BE49-F238E27FC236}">
                <a16:creationId xmlns:a16="http://schemas.microsoft.com/office/drawing/2014/main" id="{6A905D10-4D77-8D02-E57B-F543F7807ECE}"/>
              </a:ext>
            </a:extLst>
          </p:cNvPr>
          <p:cNvGrpSpPr/>
          <p:nvPr/>
        </p:nvGrpSpPr>
        <p:grpSpPr>
          <a:xfrm>
            <a:off x="-478815" y="-547908"/>
            <a:ext cx="1890388" cy="1961134"/>
            <a:chOff x="0" y="0"/>
            <a:chExt cx="812800" cy="812800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9C74488D-156D-BD6A-10B7-D054EFF955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CF7E97C4-89D3-EACA-40C2-70265C399FB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TextBox 20">
            <a:extLst>
              <a:ext uri="{FF2B5EF4-FFF2-40B4-BE49-F238E27FC236}">
                <a16:creationId xmlns:a16="http://schemas.microsoft.com/office/drawing/2014/main" id="{69B98C0B-518B-96A9-3B9C-86B9F9F4D8E2}"/>
              </a:ext>
            </a:extLst>
          </p:cNvPr>
          <p:cNvSpPr txBox="1"/>
          <p:nvPr/>
        </p:nvSpPr>
        <p:spPr>
          <a:xfrm>
            <a:off x="12573000" y="8811421"/>
            <a:ext cx="4650851" cy="37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4000" b="1" spc="-15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Trash to Treasure</a:t>
            </a:r>
            <a:endParaRPr lang="en-US" sz="4000" b="1" spc="-152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lastic bottles with a recycle symbol&#10;&#10;Description automatically generated">
            <a:extLst>
              <a:ext uri="{FF2B5EF4-FFF2-40B4-BE49-F238E27FC236}">
                <a16:creationId xmlns:a16="http://schemas.microsoft.com/office/drawing/2014/main" id="{D1187FD0-2D9B-44B5-B4A2-60860198A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2" y="3554362"/>
            <a:ext cx="5331692" cy="4138392"/>
          </a:xfrm>
          <a:prstGeom prst="flowChartDelay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0791">
            <a:off x="-913706" y="129372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7086600" y="3554362"/>
            <a:ext cx="3715270" cy="743054"/>
          </a:xfrm>
          <a:custGeom>
            <a:avLst/>
            <a:gdLst/>
            <a:ahLst/>
            <a:cxnLst/>
            <a:rect l="l" t="t" r="r" b="b"/>
            <a:pathLst>
              <a:path w="3715270" h="743054">
                <a:moveTo>
                  <a:pt x="0" y="0"/>
                </a:moveTo>
                <a:lnTo>
                  <a:pt x="3715270" y="0"/>
                </a:lnTo>
                <a:lnTo>
                  <a:pt x="3715270" y="743054"/>
                </a:lnTo>
                <a:lnTo>
                  <a:pt x="0" y="743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2146292" y="3554362"/>
            <a:ext cx="3715270" cy="743054"/>
          </a:xfrm>
          <a:custGeom>
            <a:avLst/>
            <a:gdLst/>
            <a:ahLst/>
            <a:cxnLst/>
            <a:rect l="l" t="t" r="r" b="b"/>
            <a:pathLst>
              <a:path w="3715270" h="743054">
                <a:moveTo>
                  <a:pt x="0" y="0"/>
                </a:moveTo>
                <a:lnTo>
                  <a:pt x="3715271" y="0"/>
                </a:lnTo>
                <a:lnTo>
                  <a:pt x="3715271" y="743054"/>
                </a:lnTo>
                <a:lnTo>
                  <a:pt x="0" y="743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590675"/>
            <a:ext cx="11408832" cy="217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8000" b="1" spc="-9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471414"/>
            <a:ext cx="3430388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3D fila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48921" y="3777871"/>
            <a:ext cx="2590629" cy="365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3199" spc="-16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Solution 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08613" y="3777871"/>
            <a:ext cx="2590629" cy="365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3199" spc="-16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Solution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23213" y="4627048"/>
            <a:ext cx="4427779" cy="3187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9"/>
              </a:lnSpc>
            </a:pPr>
            <a:r>
              <a:rPr lang="en-US" sz="3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Reducing costs of 3D printing for businesses and manufacturers in Rwanda by using 3D printing filaments from recycled PET bottles.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08612" y="4627048"/>
            <a:ext cx="5122187" cy="3187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9"/>
              </a:lnSpc>
            </a:pPr>
            <a:r>
              <a:rPr lang="en-US" sz="3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Providing a viable alternative to traditional plastic waste recycling and disposal by making a 3D fila machine which </a:t>
            </a:r>
            <a:r>
              <a:rPr lang="en-US" sz="3000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recyle</a:t>
            </a:r>
            <a:r>
              <a:rPr lang="en-US" sz="3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single use plastic bottles</a:t>
            </a:r>
            <a:endParaRPr lang="en-US" sz="3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457200" y="-518679"/>
            <a:ext cx="1828800" cy="197550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20">
            <a:extLst>
              <a:ext uri="{FF2B5EF4-FFF2-40B4-BE49-F238E27FC236}">
                <a16:creationId xmlns:a16="http://schemas.microsoft.com/office/drawing/2014/main" id="{F2900217-3071-9CF4-4C06-7403891E0D11}"/>
              </a:ext>
            </a:extLst>
          </p:cNvPr>
          <p:cNvSpPr txBox="1"/>
          <p:nvPr/>
        </p:nvSpPr>
        <p:spPr>
          <a:xfrm>
            <a:off x="12573000" y="8811421"/>
            <a:ext cx="4650851" cy="37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4000" b="1" spc="-15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Trash to Treasure</a:t>
            </a:r>
            <a:endParaRPr lang="en-US" sz="4000" b="1" spc="-152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0791">
            <a:off x="-913706" y="129372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35845" y="1240515"/>
            <a:ext cx="14270542" cy="205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8000" b="1" spc="-918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How it 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471414"/>
            <a:ext cx="3430388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3D fila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457200" y="-518679"/>
            <a:ext cx="1828800" cy="197550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20">
            <a:extLst>
              <a:ext uri="{FF2B5EF4-FFF2-40B4-BE49-F238E27FC236}">
                <a16:creationId xmlns:a16="http://schemas.microsoft.com/office/drawing/2014/main" id="{F2900217-3071-9CF4-4C06-7403891E0D11}"/>
              </a:ext>
            </a:extLst>
          </p:cNvPr>
          <p:cNvSpPr txBox="1"/>
          <p:nvPr/>
        </p:nvSpPr>
        <p:spPr>
          <a:xfrm>
            <a:off x="12573000" y="8811421"/>
            <a:ext cx="4650851" cy="37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4000" b="1" spc="-15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Trash to Treasure</a:t>
            </a:r>
            <a:endParaRPr lang="en-US" sz="4000" b="1" spc="-152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" name="Picture 13" descr="A machine on a table&#10;&#10;Description automatically generated">
            <a:extLst>
              <a:ext uri="{FF2B5EF4-FFF2-40B4-BE49-F238E27FC236}">
                <a16:creationId xmlns:a16="http://schemas.microsoft.com/office/drawing/2014/main" id="{0A97BB1D-AB4C-189C-9B87-606306DC1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93385"/>
            <a:ext cx="13030200" cy="495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26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DF757-DE3C-B443-D92B-1D063061C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A3790ED-B799-3206-62D8-154661C83893}"/>
              </a:ext>
            </a:extLst>
          </p:cNvPr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5456444-7483-2576-2A09-B59F3A13AF46}"/>
              </a:ext>
            </a:extLst>
          </p:cNvPr>
          <p:cNvSpPr/>
          <p:nvPr/>
        </p:nvSpPr>
        <p:spPr>
          <a:xfrm rot="-840791">
            <a:off x="-913706" y="129372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0AA266-B6F6-8559-3477-EBE8FE3F62DA}"/>
              </a:ext>
            </a:extLst>
          </p:cNvPr>
          <p:cNvSpPr txBox="1"/>
          <p:nvPr/>
        </p:nvSpPr>
        <p:spPr>
          <a:xfrm>
            <a:off x="1735845" y="1240515"/>
            <a:ext cx="14270542" cy="2013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6000" b="1" spc="-918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Target market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DAF0E5-5FCC-1FCD-8018-7AE8D0D0370C}"/>
              </a:ext>
            </a:extLst>
          </p:cNvPr>
          <p:cNvSpPr txBox="1"/>
          <p:nvPr/>
        </p:nvSpPr>
        <p:spPr>
          <a:xfrm>
            <a:off x="1028700" y="8471414"/>
            <a:ext cx="3430388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3D fila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D622D22-C997-5A9E-F326-C27197A3C947}"/>
              </a:ext>
            </a:extLst>
          </p:cNvPr>
          <p:cNvGrpSpPr/>
          <p:nvPr/>
        </p:nvGrpSpPr>
        <p:grpSpPr>
          <a:xfrm>
            <a:off x="-457200" y="-518679"/>
            <a:ext cx="1828800" cy="1975503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7B885CC-EAA7-8009-13FC-4FA88EB0D8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356AE21-EC2C-B29C-656D-8A9AC3C39F8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20">
            <a:extLst>
              <a:ext uri="{FF2B5EF4-FFF2-40B4-BE49-F238E27FC236}">
                <a16:creationId xmlns:a16="http://schemas.microsoft.com/office/drawing/2014/main" id="{F37D5854-E3C3-216D-56C0-DD0A2E1941C0}"/>
              </a:ext>
            </a:extLst>
          </p:cNvPr>
          <p:cNvSpPr txBox="1"/>
          <p:nvPr/>
        </p:nvSpPr>
        <p:spPr>
          <a:xfrm>
            <a:off x="12573000" y="8811421"/>
            <a:ext cx="4650851" cy="37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4000" b="1" spc="-15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Trash to Treasure</a:t>
            </a:r>
            <a:endParaRPr lang="en-US" sz="4000" b="1" spc="-152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45BF-71A7-C036-96FC-D24910B7D9DF}"/>
              </a:ext>
            </a:extLst>
          </p:cNvPr>
          <p:cNvSpPr txBox="1"/>
          <p:nvPr/>
        </p:nvSpPr>
        <p:spPr>
          <a:xfrm>
            <a:off x="1232807" y="4137191"/>
            <a:ext cx="137541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For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 engineering hubs and product developers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Who are dissatisfied with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 the high cost of filaments and the effort spent on maintaining them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Our product is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 a 3D filament-making device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That provides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 the ability to produce filaments at a lower cost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Unlike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 available products that are expensive and difficult to maintain. </a:t>
            </a:r>
          </a:p>
        </p:txBody>
      </p:sp>
    </p:spTree>
    <p:extLst>
      <p:ext uri="{BB962C8B-B14F-4D97-AF65-F5344CB8AC3E}">
        <p14:creationId xmlns:p14="http://schemas.microsoft.com/office/powerpoint/2010/main" val="273379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0791">
            <a:off x="-993913" y="1291331"/>
            <a:ext cx="6350524" cy="497774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51286" y="1258480"/>
            <a:ext cx="628206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576072">
              <a:spcAft>
                <a:spcPts val="900"/>
              </a:spcAft>
            </a:pPr>
            <a:r>
              <a:rPr lang="en-US" sz="9600" b="1" dirty="0">
                <a:solidFill>
                  <a:schemeClr val="bg1"/>
                </a:solidFill>
              </a:rPr>
              <a:t>Market size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471414"/>
            <a:ext cx="3430388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3D fila</a:t>
            </a: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9F0AE141-1FBB-0B70-65D1-21FD4C9E137D}"/>
              </a:ext>
            </a:extLst>
          </p:cNvPr>
          <p:cNvGrpSpPr/>
          <p:nvPr/>
        </p:nvGrpSpPr>
        <p:grpSpPr>
          <a:xfrm>
            <a:off x="-685800" y="-885682"/>
            <a:ext cx="2128824" cy="2147952"/>
            <a:chOff x="0" y="0"/>
            <a:chExt cx="812800" cy="812800"/>
          </a:xfrm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BDE6579C-3B70-2269-5711-5715CECFC1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0D021D4F-79FF-D564-8896-F6ADFE6D4C5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FF3DBB8-CC19-488C-1196-1B8DE88E2AD2}"/>
              </a:ext>
            </a:extLst>
          </p:cNvPr>
          <p:cNvSpPr/>
          <p:nvPr/>
        </p:nvSpPr>
        <p:spPr>
          <a:xfrm>
            <a:off x="5408859" y="3695700"/>
            <a:ext cx="5370209" cy="4895835"/>
          </a:xfrm>
          <a:prstGeom prst="flowChartConnector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  <a:p>
            <a:pPr algn="ctr"/>
            <a:endParaRPr lang="en-US" sz="2700" dirty="0"/>
          </a:p>
          <a:p>
            <a:pPr algn="ctr"/>
            <a:endParaRPr lang="en-US" sz="2700" dirty="0"/>
          </a:p>
          <a:p>
            <a:pPr algn="ctr"/>
            <a:endParaRPr lang="en-US" sz="2700" dirty="0"/>
          </a:p>
          <a:p>
            <a:pPr algn="ctr"/>
            <a:endParaRPr lang="en-US" sz="2700" dirty="0"/>
          </a:p>
          <a:p>
            <a:pPr algn="ctr"/>
            <a:endParaRPr lang="en-US" sz="2700" dirty="0"/>
          </a:p>
          <a:p>
            <a:pPr algn="ctr"/>
            <a:endParaRPr lang="en-US" sz="2700" dirty="0"/>
          </a:p>
          <a:p>
            <a:pPr algn="ctr"/>
            <a:endParaRPr lang="en-US" sz="2700" dirty="0"/>
          </a:p>
          <a:p>
            <a:pPr algn="ctr"/>
            <a:endParaRPr lang="en-US" sz="2700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EA82BFCA-5942-A1AF-7B8C-FBDF87F2E5B6}"/>
              </a:ext>
            </a:extLst>
          </p:cNvPr>
          <p:cNvSpPr/>
          <p:nvPr/>
        </p:nvSpPr>
        <p:spPr>
          <a:xfrm>
            <a:off x="6125859" y="4912291"/>
            <a:ext cx="3766612" cy="3704401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  <a:p>
            <a:pPr algn="ctr"/>
            <a:endParaRPr lang="en-US" sz="2700" dirty="0"/>
          </a:p>
          <a:p>
            <a:pPr algn="ctr"/>
            <a:endParaRPr lang="en-US" sz="2700" dirty="0"/>
          </a:p>
          <a:p>
            <a:pPr algn="ctr"/>
            <a:endParaRPr lang="en-US" sz="2700" dirty="0"/>
          </a:p>
          <a:p>
            <a:pPr algn="ctr"/>
            <a:endParaRPr lang="en-US" sz="2700" dirty="0"/>
          </a:p>
          <a:p>
            <a:pPr algn="ctr"/>
            <a:endParaRPr lang="en-US" sz="2700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4221911-A25F-1C99-77C3-0033A1228907}"/>
              </a:ext>
            </a:extLst>
          </p:cNvPr>
          <p:cNvSpPr/>
          <p:nvPr/>
        </p:nvSpPr>
        <p:spPr>
          <a:xfrm>
            <a:off x="6528268" y="5993400"/>
            <a:ext cx="2866612" cy="258549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D06A6-0C11-4FCF-3588-AE614ABD8725}"/>
              </a:ext>
            </a:extLst>
          </p:cNvPr>
          <p:cNvCxnSpPr>
            <a:cxnSpLocks/>
          </p:cNvCxnSpPr>
          <p:nvPr/>
        </p:nvCxnSpPr>
        <p:spPr>
          <a:xfrm>
            <a:off x="9800119" y="4779116"/>
            <a:ext cx="3608613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4FDC50-9E06-96D4-A685-2AD52AEF0A31}"/>
              </a:ext>
            </a:extLst>
          </p:cNvPr>
          <p:cNvCxnSpPr>
            <a:cxnSpLocks/>
          </p:cNvCxnSpPr>
          <p:nvPr/>
        </p:nvCxnSpPr>
        <p:spPr>
          <a:xfrm flipH="1">
            <a:off x="3156825" y="6972300"/>
            <a:ext cx="328204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47C897-E647-3C31-E4C0-ADE598B32AB1}"/>
              </a:ext>
            </a:extLst>
          </p:cNvPr>
          <p:cNvCxnSpPr>
            <a:cxnSpLocks/>
          </p:cNvCxnSpPr>
          <p:nvPr/>
        </p:nvCxnSpPr>
        <p:spPr>
          <a:xfrm>
            <a:off x="8763000" y="7962900"/>
            <a:ext cx="441909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6BC8DC-6798-9F8A-64F0-ED532C73653C}"/>
              </a:ext>
            </a:extLst>
          </p:cNvPr>
          <p:cNvSpPr txBox="1"/>
          <p:nvPr/>
        </p:nvSpPr>
        <p:spPr>
          <a:xfrm>
            <a:off x="6939335" y="6778315"/>
            <a:ext cx="21739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0AF56-3C88-70AC-4FB0-8AAC90CE0126}"/>
              </a:ext>
            </a:extLst>
          </p:cNvPr>
          <p:cNvSpPr txBox="1"/>
          <p:nvPr/>
        </p:nvSpPr>
        <p:spPr>
          <a:xfrm>
            <a:off x="6974329" y="5041461"/>
            <a:ext cx="20480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992892-09C5-FCDB-FB18-652EF3967CBF}"/>
              </a:ext>
            </a:extLst>
          </p:cNvPr>
          <p:cNvSpPr txBox="1"/>
          <p:nvPr/>
        </p:nvSpPr>
        <p:spPr>
          <a:xfrm>
            <a:off x="6714765" y="3812438"/>
            <a:ext cx="26801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20914C-DC70-7EA6-028E-7A68682F4DF3}"/>
              </a:ext>
            </a:extLst>
          </p:cNvPr>
          <p:cNvSpPr txBox="1"/>
          <p:nvPr/>
        </p:nvSpPr>
        <p:spPr>
          <a:xfrm>
            <a:off x="10740941" y="4067634"/>
            <a:ext cx="4443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FRW 250 million annually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697FA5-D4B0-9C6C-966A-DB94E6F4F311}"/>
              </a:ext>
            </a:extLst>
          </p:cNvPr>
          <p:cNvSpPr txBox="1"/>
          <p:nvPr/>
        </p:nvSpPr>
        <p:spPr>
          <a:xfrm>
            <a:off x="325003" y="6350864"/>
            <a:ext cx="4485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FRW 160 million annually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1D4526-CAE3-296D-8551-99C5E0B3EC89}"/>
              </a:ext>
            </a:extLst>
          </p:cNvPr>
          <p:cNvSpPr txBox="1"/>
          <p:nvPr/>
        </p:nvSpPr>
        <p:spPr>
          <a:xfrm>
            <a:off x="11418753" y="6622839"/>
            <a:ext cx="57368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10% of serviceable market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About  FRW 16 million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E3E424-2677-B4BB-59D6-FB4793B81CF8}"/>
              </a:ext>
            </a:extLst>
          </p:cNvPr>
          <p:cNvSpPr txBox="1"/>
          <p:nvPr/>
        </p:nvSpPr>
        <p:spPr>
          <a:xfrm>
            <a:off x="7315200" y="1538082"/>
            <a:ext cx="8955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We are targeting schools, workshop, innovation spaces, and individuals who are in Rapid prototyping industry.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B34DE365-A05B-C299-AA7A-020D7420D05D}"/>
              </a:ext>
            </a:extLst>
          </p:cNvPr>
          <p:cNvSpPr txBox="1"/>
          <p:nvPr/>
        </p:nvSpPr>
        <p:spPr>
          <a:xfrm>
            <a:off x="12573000" y="8811421"/>
            <a:ext cx="4650851" cy="37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4000" b="1" spc="-15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Trash to Treasure</a:t>
            </a:r>
            <a:endParaRPr lang="en-US" sz="4000" b="1" spc="-152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97762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0791">
            <a:off x="-913706" y="1134418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16200000">
            <a:off x="987587" y="2567330"/>
            <a:ext cx="4357936" cy="54004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650446" y="783361"/>
            <a:ext cx="11353966" cy="181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0000" b="1" spc="-918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Product traction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471414"/>
            <a:ext cx="3430388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3D fila</a:t>
            </a: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9F0AE141-1FBB-0B70-65D1-21FD4C9E137D}"/>
              </a:ext>
            </a:extLst>
          </p:cNvPr>
          <p:cNvGrpSpPr/>
          <p:nvPr/>
        </p:nvGrpSpPr>
        <p:grpSpPr>
          <a:xfrm>
            <a:off x="-521200" y="-562976"/>
            <a:ext cx="2128824" cy="2147952"/>
            <a:chOff x="0" y="0"/>
            <a:chExt cx="812800" cy="812800"/>
          </a:xfrm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BDE6579C-3B70-2269-5711-5715CECFC1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0D021D4F-79FF-D564-8896-F6ADFE6D4C5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8DA6706-6CD1-65DB-B621-CC778AC53F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7664947"/>
              </p:ext>
            </p:extLst>
          </p:nvPr>
        </p:nvGraphicFramePr>
        <p:xfrm>
          <a:off x="1028700" y="2274613"/>
          <a:ext cx="15963900" cy="6217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20">
            <a:extLst>
              <a:ext uri="{FF2B5EF4-FFF2-40B4-BE49-F238E27FC236}">
                <a16:creationId xmlns:a16="http://schemas.microsoft.com/office/drawing/2014/main" id="{72F230FB-70BD-A468-7AB3-02728552920C}"/>
              </a:ext>
            </a:extLst>
          </p:cNvPr>
          <p:cNvSpPr txBox="1"/>
          <p:nvPr/>
        </p:nvSpPr>
        <p:spPr>
          <a:xfrm>
            <a:off x="12573000" y="8811421"/>
            <a:ext cx="4650851" cy="37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4000" b="1" spc="-15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Trash to Treasure</a:t>
            </a:r>
            <a:endParaRPr lang="en-US" sz="4000" b="1" spc="-152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40791">
            <a:off x="-808736" y="1486165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1584977"/>
            <a:ext cx="11353966" cy="187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2000" b="1" spc="-918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471414"/>
            <a:ext cx="3430388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3D fila</a:t>
            </a: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9F0AE141-1FBB-0B70-65D1-21FD4C9E137D}"/>
              </a:ext>
            </a:extLst>
          </p:cNvPr>
          <p:cNvGrpSpPr/>
          <p:nvPr/>
        </p:nvGrpSpPr>
        <p:grpSpPr>
          <a:xfrm>
            <a:off x="-521200" y="-562976"/>
            <a:ext cx="2128824" cy="2147952"/>
            <a:chOff x="0" y="0"/>
            <a:chExt cx="812800" cy="812800"/>
          </a:xfrm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BDE6579C-3B70-2269-5711-5715CECFC1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0D021D4F-79FF-D564-8896-F6ADFE6D4C5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E2481313-567A-4314-70B5-02187E0A9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506729"/>
              </p:ext>
            </p:extLst>
          </p:nvPr>
        </p:nvGraphicFramePr>
        <p:xfrm>
          <a:off x="1828800" y="3538596"/>
          <a:ext cx="14554200" cy="4398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8550">
                  <a:extLst>
                    <a:ext uri="{9D8B030D-6E8A-4147-A177-3AD203B41FA5}">
                      <a16:colId xmlns:a16="http://schemas.microsoft.com/office/drawing/2014/main" val="2412399632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336288955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3955549925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3210000635"/>
                    </a:ext>
                  </a:extLst>
                </a:gridCol>
              </a:tblGrid>
              <a:tr h="146632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Cost of Production</a:t>
                      </a:r>
                    </a:p>
                    <a:p>
                      <a:pPr algn="ctr"/>
                      <a:r>
                        <a:rPr lang="en-US" sz="3200" dirty="0"/>
                        <a:t>(FRW)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Selling Price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(FRW)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Profit per Unit (FRW)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00388"/>
                  </a:ext>
                </a:extLst>
              </a:tr>
              <a:tr h="146632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Filament Making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115,000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12251"/>
                  </a:ext>
                </a:extLst>
              </a:tr>
              <a:tr h="146632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Recycled 3D printing 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13877"/>
                  </a:ext>
                </a:extLst>
              </a:tr>
            </a:tbl>
          </a:graphicData>
        </a:graphic>
      </p:graphicFrame>
      <p:sp>
        <p:nvSpPr>
          <p:cNvPr id="51" name="TextBox 20">
            <a:extLst>
              <a:ext uri="{FF2B5EF4-FFF2-40B4-BE49-F238E27FC236}">
                <a16:creationId xmlns:a16="http://schemas.microsoft.com/office/drawing/2014/main" id="{C8DFB653-6F38-A02E-85A3-2E7ADB23C606}"/>
              </a:ext>
            </a:extLst>
          </p:cNvPr>
          <p:cNvSpPr txBox="1"/>
          <p:nvPr/>
        </p:nvSpPr>
        <p:spPr>
          <a:xfrm>
            <a:off x="12573000" y="8811421"/>
            <a:ext cx="4650851" cy="37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4000" b="1" spc="-152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Trash to Treasure</a:t>
            </a:r>
            <a:endParaRPr lang="en-US" sz="4000" b="1" spc="-152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941661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544</Words>
  <Application>Microsoft Office PowerPoint</Application>
  <PresentationFormat>Custom</PresentationFormat>
  <Paragraphs>126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Inter Bold</vt:lpstr>
      <vt:lpstr>Arial</vt:lpstr>
      <vt:lpstr>Calibri</vt:lpstr>
      <vt:lpstr>Aptos</vt:lpstr>
      <vt:lpstr>Times New Roman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MUHIRE Alphonse</dc:creator>
  <cp:lastModifiedBy>MUHIRE Alphonse</cp:lastModifiedBy>
  <cp:revision>25</cp:revision>
  <dcterms:created xsi:type="dcterms:W3CDTF">2006-08-16T00:00:00Z</dcterms:created>
  <dcterms:modified xsi:type="dcterms:W3CDTF">2024-10-27T18:34:49Z</dcterms:modified>
  <dc:identifier>DAGRG1Xevhs</dc:identifier>
</cp:coreProperties>
</file>